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1100" r:id="rId2"/>
    <p:sldId id="1882" r:id="rId3"/>
    <p:sldId id="1337" r:id="rId4"/>
    <p:sldId id="1883" r:id="rId5"/>
    <p:sldId id="1954" r:id="rId6"/>
    <p:sldId id="1955" r:id="rId7"/>
    <p:sldId id="1956" r:id="rId8"/>
    <p:sldId id="1957" r:id="rId9"/>
    <p:sldId id="1958" r:id="rId10"/>
    <p:sldId id="1959" r:id="rId11"/>
    <p:sldId id="1960" r:id="rId12"/>
    <p:sldId id="1961" r:id="rId13"/>
    <p:sldId id="1920" r:id="rId14"/>
    <p:sldId id="1884" r:id="rId15"/>
    <p:sldId id="1921" r:id="rId16"/>
    <p:sldId id="1922" r:id="rId17"/>
    <p:sldId id="1923" r:id="rId18"/>
    <p:sldId id="1924" r:id="rId19"/>
    <p:sldId id="1925" r:id="rId20"/>
    <p:sldId id="1926" r:id="rId21"/>
    <p:sldId id="1927" r:id="rId22"/>
    <p:sldId id="1928" r:id="rId23"/>
    <p:sldId id="1931" r:id="rId24"/>
    <p:sldId id="1932" r:id="rId25"/>
    <p:sldId id="1933" r:id="rId26"/>
    <p:sldId id="1934" r:id="rId27"/>
    <p:sldId id="1935" r:id="rId28"/>
    <p:sldId id="1936" r:id="rId29"/>
    <p:sldId id="1937" r:id="rId30"/>
    <p:sldId id="1938" r:id="rId31"/>
    <p:sldId id="1939" r:id="rId32"/>
    <p:sldId id="1940" r:id="rId33"/>
    <p:sldId id="1941" r:id="rId34"/>
    <p:sldId id="1942" r:id="rId35"/>
    <p:sldId id="1943" r:id="rId36"/>
    <p:sldId id="1944" r:id="rId37"/>
    <p:sldId id="1945" r:id="rId38"/>
    <p:sldId id="1946" r:id="rId39"/>
    <p:sldId id="1947" r:id="rId40"/>
    <p:sldId id="1948" r:id="rId41"/>
    <p:sldId id="1949" r:id="rId42"/>
    <p:sldId id="1950" r:id="rId43"/>
    <p:sldId id="1951" r:id="rId44"/>
    <p:sldId id="1784" r:id="rId45"/>
    <p:sldId id="1953" r:id="rId46"/>
    <p:sldId id="1952" r:id="rId47"/>
    <p:sldId id="952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86881" autoAdjust="0"/>
  </p:normalViewPr>
  <p:slideViewPr>
    <p:cSldViewPr snapToGrid="0" snapToObjects="1">
      <p:cViewPr varScale="1">
        <p:scale>
          <a:sx n="97" d="100"/>
          <a:sy n="97" d="100"/>
        </p:scale>
        <p:origin x="1458" y="-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22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Algorithmic Analysis</a:t>
            </a:r>
            <a:br>
              <a:rPr lang="en-US" altLang="en-US" sz="4000" dirty="0" smtClean="0"/>
            </a:br>
            <a:r>
              <a:rPr lang="en-US" altLang="en-US" sz="4000" dirty="0" smtClean="0"/>
              <a:t>&amp; Hexadecimal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hexadecimal digit can be easily represented as four digits of binary (with leading zeros)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This makes conversion very simple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7A0F</a:t>
            </a:r>
            <a:r>
              <a:rPr lang="en-US" dirty="0" smtClean="0"/>
              <a:t>  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0111 1010 0000 1111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1100 0010 0110 1001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C269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55968" y="3118186"/>
          <a:ext cx="68320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33881" cy="4517689"/>
          </a:xfrm>
        </p:spPr>
        <p:txBody>
          <a:bodyPr/>
          <a:lstStyle/>
          <a:p>
            <a:r>
              <a:rPr lang="en-US" dirty="0" smtClean="0"/>
              <a:t>Possible to convert between decimal and hex</a:t>
            </a:r>
          </a:p>
          <a:p>
            <a:pPr lvl="1"/>
            <a:r>
              <a:rPr lang="en-US" dirty="0" smtClean="0"/>
              <a:t>But it requires calculating out multiples of 16</a:t>
            </a:r>
          </a:p>
          <a:p>
            <a:r>
              <a:rPr lang="en-US" dirty="0" smtClean="0"/>
              <a:t>Simpler to make a “side trip” to binary as </a:t>
            </a:r>
            <a:br>
              <a:rPr lang="en-US" dirty="0" smtClean="0"/>
            </a:br>
            <a:r>
              <a:rPr lang="en-US" dirty="0" smtClean="0"/>
              <a:t>an in-between step when converting</a:t>
            </a:r>
          </a:p>
          <a:p>
            <a:pPr lvl="1"/>
            <a:r>
              <a:rPr lang="en-US" dirty="0" smtClean="0"/>
              <a:t>240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1111 0000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/>
              <a:t>is equal to (15 * 16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) + (0 * 16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) = 240 + 0 = 240</a:t>
            </a:r>
          </a:p>
          <a:p>
            <a:pPr lvl="5"/>
            <a:endParaRPr lang="en-US" sz="1100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0111 1101 </a:t>
            </a:r>
            <a:r>
              <a:rPr lang="en-US" dirty="0" smtClean="0"/>
              <a:t>becomes 125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equal to </a:t>
            </a:r>
            <a:r>
              <a:rPr lang="en-US" sz="2600" dirty="0" smtClean="0"/>
              <a:t>(7 </a:t>
            </a:r>
            <a:r>
              <a:rPr lang="en-US" sz="2600" dirty="0"/>
              <a:t>* 16</a:t>
            </a:r>
            <a:r>
              <a:rPr lang="en-US" sz="2600" baseline="30000" dirty="0"/>
              <a:t>1</a:t>
            </a:r>
            <a:r>
              <a:rPr lang="en-US" sz="2600" dirty="0"/>
              <a:t>) + </a:t>
            </a:r>
            <a:r>
              <a:rPr lang="en-US" sz="2600" dirty="0" smtClean="0"/>
              <a:t>(13 </a:t>
            </a:r>
            <a:r>
              <a:rPr lang="en-US" sz="2600" dirty="0"/>
              <a:t>* 16</a:t>
            </a:r>
            <a:r>
              <a:rPr lang="en-US" sz="2600" baseline="30000" dirty="0"/>
              <a:t>0</a:t>
            </a:r>
            <a:r>
              <a:rPr lang="en-US" sz="2600" dirty="0"/>
              <a:t>) = </a:t>
            </a:r>
            <a:r>
              <a:rPr lang="en-US" sz="2600" dirty="0" smtClean="0"/>
              <a:t>112 </a:t>
            </a:r>
            <a:r>
              <a:rPr lang="en-US" sz="2600" dirty="0"/>
              <a:t>+ </a:t>
            </a:r>
            <a:r>
              <a:rPr lang="en-US" sz="2600" dirty="0" smtClean="0"/>
              <a:t>13 </a:t>
            </a:r>
            <a:r>
              <a:rPr lang="en-US" sz="2600" dirty="0"/>
              <a:t>= </a:t>
            </a:r>
            <a:r>
              <a:rPr lang="en-US" sz="2600" dirty="0" smtClean="0"/>
              <a:t>125</a:t>
            </a:r>
            <a:endParaRPr lang="en-US" sz="2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9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346332" cy="4517689"/>
          </a:xfrm>
        </p:spPr>
        <p:txBody>
          <a:bodyPr/>
          <a:lstStyle/>
          <a:p>
            <a:r>
              <a:rPr lang="en-US" dirty="0" smtClean="0"/>
              <a:t>Because number systems share a subset of the same digits, it may be confusing which is which</a:t>
            </a:r>
          </a:p>
          <a:p>
            <a:pPr lvl="1"/>
            <a:r>
              <a:rPr lang="en-US" dirty="0" smtClean="0"/>
              <a:t>For example, what is the value of 10?</a:t>
            </a:r>
          </a:p>
          <a:p>
            <a:pPr lvl="2"/>
            <a:r>
              <a:rPr lang="en-US" sz="2600" dirty="0" smtClean="0"/>
              <a:t>In decimal it’s 10, in binary it’s 2, and in hex it’s 16</a:t>
            </a:r>
            <a:endParaRPr lang="en-US" sz="2600" dirty="0"/>
          </a:p>
          <a:p>
            <a:pPr lvl="3"/>
            <a:endParaRPr lang="en-US" dirty="0" smtClean="0"/>
          </a:p>
          <a:p>
            <a:r>
              <a:rPr lang="en-US" dirty="0" smtClean="0"/>
              <a:t>To prevent this, numbers may often be prefixed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0d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dirty="0" smtClean="0"/>
              <a:t> (binary, decimal, hex):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0b1100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binary, and has a value of 12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hexadecimal, and has a value of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824" y="6249929"/>
            <a:ext cx="42023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prstClr val="black"/>
                </a:solidFill>
              </a:rPr>
              <a:t>Video from  https://</a:t>
            </a:r>
            <a:r>
              <a:rPr lang="en-US" sz="1050" dirty="0" smtClean="0">
                <a:solidFill>
                  <a:prstClr val="black"/>
                </a:solidFill>
              </a:rPr>
              <a:t>www.youtube.com/watch?v=WaNLJf8xzC4</a:t>
            </a:r>
            <a:endParaRPr lang="en-US" sz="1050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2" y="1742232"/>
            <a:ext cx="8043215" cy="45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“time” it takes for that algorithm to run</a:t>
            </a:r>
          </a:p>
          <a:p>
            <a:pPr lvl="1"/>
            <a:r>
              <a:rPr lang="en-US" dirty="0" smtClean="0"/>
              <a:t>“Time” normally means number of operations or something similar, and not seconds or minutes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positions</a:t>
            </a:r>
          </a:p>
          <a:p>
            <a:pPr lvl="1"/>
            <a:r>
              <a:rPr lang="en-US" dirty="0" smtClean="0"/>
              <a:t>But the larger the position we 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&lt;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position = 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/>
              <a:t>Bubble Sort</a:t>
            </a:r>
          </a:p>
          <a:p>
            <a:pPr lvl="1"/>
            <a:r>
              <a:rPr lang="en-US" dirty="0" smtClean="0"/>
              <a:t>Selection </a:t>
            </a:r>
            <a:r>
              <a:rPr lang="en-US" dirty="0"/>
              <a:t>Sort</a:t>
            </a:r>
          </a:p>
          <a:p>
            <a:pPr lvl="1"/>
            <a:r>
              <a:rPr lang="en-US" dirty="0" smtClean="0"/>
              <a:t>Quicksort</a:t>
            </a:r>
            <a:endParaRPr lang="en-US" dirty="0"/>
          </a:p>
          <a:p>
            <a:r>
              <a:rPr lang="en-US" dirty="0" smtClean="0"/>
              <a:t>Searching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By the way,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 (normally shown as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)</a:t>
            </a:r>
          </a:p>
          <a:p>
            <a:pPr lvl="1"/>
            <a:r>
              <a:rPr lang="en-US" sz="2600" dirty="0" smtClean="0"/>
              <a:t>This is the same as saying, “how many times </a:t>
            </a:r>
            <a:br>
              <a:rPr lang="en-US" sz="2600" dirty="0" smtClean="0"/>
            </a:br>
            <a:r>
              <a:rPr lang="en-US" sz="2600" dirty="0" smtClean="0"/>
              <a:t>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</a:t>
            </a:r>
            <a:r>
              <a:rPr lang="en-US" dirty="0" smtClean="0"/>
              <a:t>how many elements do </a:t>
            </a:r>
            <a:br>
              <a:rPr lang="en-US" dirty="0" smtClean="0"/>
            </a:br>
            <a:r>
              <a:rPr lang="en-US" dirty="0" smtClean="0"/>
              <a:t>you have </a:t>
            </a:r>
            <a:r>
              <a:rPr lang="en-US" dirty="0"/>
              <a:t>to look </a:t>
            </a: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take to move everything less than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“pivot” to </a:t>
            </a:r>
            <a:r>
              <a:rPr lang="en-US" dirty="0"/>
              <a:t>the left and everything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the </a:t>
            </a:r>
            <a:r>
              <a:rPr lang="en-US" dirty="0" smtClean="0"/>
              <a:t>“pivot” to </a:t>
            </a:r>
            <a:r>
              <a:rPr lang="en-US" dirty="0"/>
              <a:t>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</a:t>
            </a:r>
            <a:br>
              <a:rPr lang="en-US" dirty="0" smtClean="0"/>
            </a:br>
            <a:r>
              <a:rPr lang="en-US" dirty="0" smtClean="0"/>
              <a:t>which of the </a:t>
            </a:r>
            <a:r>
              <a:rPr lang="en-US" b="1" dirty="0" smtClean="0"/>
              <a:t>search</a:t>
            </a:r>
            <a:r>
              <a:rPr lang="en-US" dirty="0" smtClean="0"/>
              <a:t>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/>
              <a:t>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write an algorithm that takes in an </a:t>
            </a:r>
            <a:r>
              <a:rPr lang="en-US" dirty="0" smtClean="0"/>
              <a:t>list of </a:t>
            </a:r>
            <a:r>
              <a:rPr lang="en-US" dirty="0"/>
              <a:t>numbers and returns the </a:t>
            </a:r>
            <a:r>
              <a:rPr lang="en-US" dirty="0" smtClean="0"/>
              <a:t>maximum</a:t>
            </a:r>
            <a:endParaRPr lang="en-US" dirty="0"/>
          </a:p>
          <a:p>
            <a:pPr lvl="1"/>
            <a:r>
              <a:rPr lang="en-US" dirty="0"/>
              <a:t>What is the absolute fastest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What is the absolute slowest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lvl="1"/>
            <a:r>
              <a:rPr lang="en-US" dirty="0" smtClean="0"/>
              <a:t>Are these two values the same?</a:t>
            </a:r>
            <a:endParaRPr lang="en-US" dirty="0"/>
          </a:p>
          <a:p>
            <a:pPr lvl="2"/>
            <a:r>
              <a:rPr lang="en-US" dirty="0"/>
              <a:t>YES – so we can also say it’s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interested in the growth rate as an “order of magnitude”</a:t>
            </a:r>
          </a:p>
          <a:p>
            <a:pPr lvl="1"/>
            <a:r>
              <a:rPr lang="en-US" dirty="0"/>
              <a:t>As the problem grows really, really, really </a:t>
            </a:r>
            <a:r>
              <a:rPr lang="en-US" dirty="0" smtClean="0"/>
              <a:t>large</a:t>
            </a:r>
          </a:p>
          <a:p>
            <a:pPr lvl="3"/>
            <a:endParaRPr lang="en-US" dirty="0"/>
          </a:p>
          <a:p>
            <a:r>
              <a:rPr lang="en-US" dirty="0"/>
              <a:t>We are </a:t>
            </a:r>
            <a:r>
              <a:rPr lang="en-US" u="sng" dirty="0"/>
              <a:t>not</a:t>
            </a:r>
            <a:r>
              <a:rPr lang="en-US" dirty="0"/>
              <a:t> concerned with the fine details</a:t>
            </a:r>
          </a:p>
          <a:p>
            <a:pPr lvl="1"/>
            <a:r>
              <a:rPr lang="en-US" dirty="0"/>
              <a:t>Constant multipliers are </a:t>
            </a:r>
            <a:r>
              <a:rPr lang="en-US" dirty="0" smtClean="0"/>
              <a:t>dropped</a:t>
            </a:r>
          </a:p>
          <a:p>
            <a:pPr lvl="2"/>
            <a:r>
              <a:rPr lang="en-US" dirty="0" smtClean="0"/>
              <a:t>So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O(3 *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order terms are dropped</a:t>
            </a:r>
          </a:p>
          <a:p>
            <a:pPr lvl="2"/>
            <a:r>
              <a:rPr lang="en-US" dirty="0"/>
              <a:t>So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+ 4N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vs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dirty="0" smtClean="0"/>
              <a:t>quicksort?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what the “hinge” or </a:t>
            </a:r>
            <a:r>
              <a:rPr lang="en-US" dirty="0" smtClean="0"/>
              <a:t>“pivot” is</a:t>
            </a:r>
          </a:p>
          <a:p>
            <a:r>
              <a:rPr lang="en-US" dirty="0" smtClean="0"/>
              <a:t>This determines how many times we split</a:t>
            </a:r>
          </a:p>
          <a:p>
            <a:pPr lvl="1"/>
            <a:r>
              <a:rPr lang="en-US" dirty="0" smtClean="0"/>
              <a:t>But each split, we’ll need to compare each item </a:t>
            </a:r>
            <a:br>
              <a:rPr lang="en-US" dirty="0" smtClean="0"/>
            </a:br>
            <a:r>
              <a:rPr lang="en-US" dirty="0" smtClean="0"/>
              <a:t>to the hinge in their respective part: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 N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case, </a:t>
            </a:r>
            <a:r>
              <a:rPr lang="en-US" dirty="0" smtClean="0"/>
              <a:t>pivot is exact center </a:t>
            </a:r>
            <a:r>
              <a:rPr lang="en-US" dirty="0"/>
              <a:t>– </a:t>
            </a:r>
            <a:r>
              <a:rPr lang="el-GR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000" dirty="0"/>
          </a:p>
          <a:p>
            <a:r>
              <a:rPr lang="en-US" dirty="0"/>
              <a:t>Worst case, it’s </a:t>
            </a:r>
            <a:r>
              <a:rPr lang="en-US" dirty="0" smtClean="0"/>
              <a:t>an “edge” item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all three sorting algorithms have same worst case run times...</a:t>
            </a:r>
          </a:p>
          <a:p>
            <a:pPr lvl="1"/>
            <a:r>
              <a:rPr lang="en-US" dirty="0" smtClean="0"/>
              <a:t>Quicksort often runs very, very quickly</a:t>
            </a:r>
          </a:p>
          <a:p>
            <a:pPr lvl="1"/>
            <a:r>
              <a:rPr lang="en-US" dirty="0" smtClean="0"/>
              <a:t>Bubble Sort often runs much faster than Selection</a:t>
            </a:r>
          </a:p>
          <a:p>
            <a:pPr lvl="1"/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0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hexadecimal numbers</a:t>
            </a:r>
          </a:p>
          <a:p>
            <a:pPr lvl="1"/>
            <a:r>
              <a:rPr lang="en-US" dirty="0" smtClean="0"/>
              <a:t>To be able to convert between bin, </a:t>
            </a:r>
            <a:r>
              <a:rPr lang="en-US" dirty="0" err="1" smtClean="0"/>
              <a:t>dec</a:t>
            </a:r>
            <a:r>
              <a:rPr lang="en-US" dirty="0" smtClean="0"/>
              <a:t>, and hex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r>
              <a:rPr lang="en-US" dirty="0" smtClean="0"/>
              <a:t>To </a:t>
            </a:r>
            <a:r>
              <a:rPr lang="en-US" dirty="0"/>
              <a:t>discuss “run time” of algorithms</a:t>
            </a:r>
          </a:p>
          <a:p>
            <a:pPr lvl="1"/>
            <a:r>
              <a:rPr lang="en-US" dirty="0"/>
              <a:t>Why one algorithm is “better” than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19,311,800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3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</a:t>
            </a:r>
            <a:r>
              <a:rPr lang="en-US" dirty="0" smtClean="0"/>
              <a:t>takes	0.000058 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5807123" cy="4517689"/>
          </a:xfrm>
        </p:spPr>
        <p:txBody>
          <a:bodyPr/>
          <a:lstStyle/>
          <a:p>
            <a:r>
              <a:rPr lang="en-US" dirty="0" smtClean="0"/>
              <a:t>Hedy </a:t>
            </a:r>
            <a:r>
              <a:rPr lang="en-US" dirty="0" err="1" smtClean="0"/>
              <a:t>Lamarr</a:t>
            </a:r>
            <a:endParaRPr lang="en-US" dirty="0" smtClean="0"/>
          </a:p>
          <a:p>
            <a:pPr lvl="1"/>
            <a:r>
              <a:rPr lang="en-US" dirty="0" smtClean="0"/>
              <a:t>Film star in 1930s - 1950s</a:t>
            </a:r>
          </a:p>
          <a:p>
            <a:pPr lvl="1"/>
            <a:r>
              <a:rPr lang="en-US" dirty="0" smtClean="0"/>
              <a:t>Patented a frequency-hopping system that would make radio-guided torpedoes hard to detect or jam during World War II</a:t>
            </a:r>
          </a:p>
          <a:p>
            <a:pPr lvl="1"/>
            <a:r>
              <a:rPr lang="en-US" dirty="0" smtClean="0"/>
              <a:t>Technologies like Bluetooth and Wi-Fi use similar methods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2300749"/>
            <a:ext cx="2756420" cy="36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 smtClean="0"/>
              <a:t>Engineering 027 </a:t>
            </a:r>
            <a:r>
              <a:rPr lang="en-US" sz="2800" dirty="0" smtClean="0"/>
              <a:t>- </a:t>
            </a:r>
            <a:r>
              <a:rPr lang="en-US" sz="2800" dirty="0"/>
              <a:t>Sections </a:t>
            </a:r>
            <a:r>
              <a:rPr lang="en-US" sz="2800" dirty="0" smtClean="0"/>
              <a:t>2, 3, 4, 5, 6, 25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  Section  </a:t>
            </a:r>
            <a:r>
              <a:rPr lang="en-US" sz="2800" dirty="0" smtClean="0"/>
              <a:t>22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Meyerhoff</a:t>
            </a:r>
            <a:r>
              <a:rPr lang="en-US" sz="2800" b="1" dirty="0" smtClean="0"/>
              <a:t> </a:t>
            </a:r>
            <a:r>
              <a:rPr lang="en-US" sz="2800" b="1" dirty="0"/>
              <a:t>030</a:t>
            </a:r>
            <a:r>
              <a:rPr lang="en-US" sz="2800" dirty="0"/>
              <a:t> - Sections </a:t>
            </a:r>
            <a:r>
              <a:rPr lang="en-US" sz="2800" dirty="0" smtClean="0"/>
              <a:t>8, 9, 10, 11, 12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Sections 14, 15, 16, </a:t>
            </a:r>
            <a:r>
              <a:rPr lang="en-US" sz="2800" dirty="0" smtClean="0"/>
              <a:t>17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2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 </a:t>
            </a:r>
            <a:r>
              <a:rPr lang="en-US" dirty="0" smtClean="0"/>
              <a:t>is </a:t>
            </a:r>
            <a:r>
              <a:rPr lang="en-US" dirty="0"/>
              <a:t>due on Friday, </a:t>
            </a:r>
            <a:r>
              <a:rPr lang="en-US" dirty="0" smtClean="0"/>
              <a:t>May </a:t>
            </a:r>
            <a:r>
              <a:rPr lang="en-US" dirty="0" smtClean="0"/>
              <a:t>10th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Survey #3 is out now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evaluations </a:t>
            </a:r>
            <a:r>
              <a:rPr lang="en-US" dirty="0" smtClean="0"/>
              <a:t>also out, please complete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/>
              <a:t>exam </a:t>
            </a:r>
            <a:r>
              <a:rPr lang="en-US" dirty="0" smtClean="0"/>
              <a:t>is </a:t>
            </a:r>
            <a:r>
              <a:rPr lang="en-US" sz="3200" dirty="0" smtClean="0"/>
              <a:t>Friday</a:t>
            </a:r>
            <a:r>
              <a:rPr lang="en-US" sz="3200" dirty="0"/>
              <a:t>, May </a:t>
            </a:r>
            <a:r>
              <a:rPr lang="en-US" sz="3200" dirty="0" smtClean="0"/>
              <a:t>17th </a:t>
            </a:r>
            <a:r>
              <a:rPr lang="en-US" sz="3200" dirty="0"/>
              <a:t>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1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0188" cy="4517689"/>
          </a:xfrm>
        </p:spPr>
        <p:txBody>
          <a:bodyPr/>
          <a:lstStyle/>
          <a:p>
            <a:r>
              <a:rPr lang="en-US" sz="2000" dirty="0" smtClean="0"/>
              <a:t>Alphabetizing a Bookshelf video screenshot:</a:t>
            </a:r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www.youtube.com/watch?v=WaNLJf8xzC4</a:t>
            </a:r>
            <a:endParaRPr lang="en-US" sz="1400" dirty="0" smtClean="0"/>
          </a:p>
          <a:p>
            <a:endParaRPr lang="en-US" sz="2000" dirty="0" smtClean="0"/>
          </a:p>
          <a:p>
            <a:r>
              <a:rPr lang="en-US" sz="2000" dirty="0" smtClean="0"/>
              <a:t>Graphs of x and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(x) courtesy of Google equation </a:t>
            </a:r>
            <a:r>
              <a:rPr lang="en-US" sz="2000" dirty="0" err="1" smtClean="0"/>
              <a:t>grapher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Hedy </a:t>
            </a:r>
            <a:r>
              <a:rPr lang="en-US" sz="2000" dirty="0" err="1" smtClean="0"/>
              <a:t>Lamarr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/>
              <a:t>https://commons.wikimedia.org/wiki/File:Hedy_lamarr_-_1940.jpg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uses 10 digits</a:t>
            </a:r>
          </a:p>
          <a:p>
            <a:pPr lvl="1"/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err="1" smtClean="0"/>
              <a:t>deci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The digits used are 0, 1, 2, 3, 4, 5, 6, 7, 8, and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4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535319" y="4117691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22823" y="4047393"/>
            <a:ext cx="183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hundred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716284" y="4361085"/>
            <a:ext cx="169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706933" y="4243764"/>
            <a:ext cx="20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586730" y="4275322"/>
            <a:ext cx="1934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594596" y="4326157"/>
            <a:ext cx="160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44724" y="4437071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8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uses 2 </a:t>
            </a:r>
            <a:r>
              <a:rPr lang="en-US" dirty="0" smtClean="0"/>
              <a:t>digits</a:t>
            </a:r>
          </a:p>
          <a:p>
            <a:pPr lvl="1"/>
            <a:r>
              <a:rPr lang="en-US" u="sng" dirty="0" smtClean="0"/>
              <a:t>Bi</a:t>
            </a:r>
            <a:r>
              <a:rPr lang="en-US" dirty="0" smtClean="0"/>
              <a:t>nary</a:t>
            </a:r>
            <a:r>
              <a:rPr lang="en-US" dirty="0"/>
              <a:t>, </a:t>
            </a:r>
            <a:r>
              <a:rPr lang="en-US" i="1" dirty="0"/>
              <a:t>bi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The digits used are 0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07503" y="4291959"/>
            <a:ext cx="188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8900000">
            <a:off x="4637085" y="4396885"/>
            <a:ext cx="159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900000">
            <a:off x="5623894" y="4396885"/>
            <a:ext cx="140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8900000">
            <a:off x="6544724" y="4437069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900000">
            <a:off x="7469408" y="4454680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0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34208" y="4228765"/>
            <a:ext cx="175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thirty-twos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3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79565" y="4272435"/>
            <a:ext cx="1942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sixty-fours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35766" y="3918063"/>
            <a:ext cx="250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one hundred and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twenty-eights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113321" y="2945014"/>
            <a:ext cx="5261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sixty-five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five </a:t>
            </a:r>
            <a:r>
              <a:rPr lang="en-US" sz="2000" dirty="0">
                <a:solidFill>
                  <a:prstClr val="black"/>
                </a:solidFill>
              </a:rPr>
              <a:t>hundred and thirty-sixes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450884" y="3149453"/>
            <a:ext cx="437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one </a:t>
            </a:r>
            <a:r>
              <a:rPr lang="en-US" sz="2000" dirty="0">
                <a:solidFill>
                  <a:prstClr val="black"/>
                </a:solidFill>
              </a:rPr>
              <a:t>million forty-eight 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five </a:t>
            </a:r>
            <a:r>
              <a:rPr lang="en-US" sz="2000" dirty="0">
                <a:solidFill>
                  <a:prstClr val="black"/>
                </a:solidFill>
              </a:rPr>
              <a:t>hundred and seventy-sixes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227859" y="3028037"/>
            <a:ext cx="502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sixteen </a:t>
            </a:r>
            <a:r>
              <a:rPr lang="en-US" sz="2000" dirty="0">
                <a:solidFill>
                  <a:prstClr val="black"/>
                </a:solidFill>
              </a:rPr>
              <a:t>million seven hundred seventy-seven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thousand </a:t>
            </a:r>
            <a:r>
              <a:rPr lang="en-US" sz="2000" dirty="0">
                <a:solidFill>
                  <a:prstClr val="black"/>
                </a:solidFill>
              </a:rPr>
              <a:t>two hundred and 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107270" y="2642161"/>
            <a:ext cx="6118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two </a:t>
            </a:r>
            <a:r>
              <a:rPr lang="en-US" sz="2000" dirty="0">
                <a:solidFill>
                  <a:prstClr val="black"/>
                </a:solidFill>
              </a:rPr>
              <a:t>hundred sixty-eight million four 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thirty-five </a:t>
            </a:r>
            <a:r>
              <a:rPr lang="en-US" sz="2000" dirty="0">
                <a:solidFill>
                  <a:prstClr val="black"/>
                </a:solidFill>
              </a:rPr>
              <a:t>thousand four hundred and 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452644" y="3797723"/>
            <a:ext cx="284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four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and </a:t>
            </a:r>
            <a:r>
              <a:rPr lang="en-US" sz="2000" dirty="0">
                <a:solidFill>
                  <a:prstClr val="black"/>
                </a:solidFill>
              </a:rPr>
              <a:t>ninety-sixes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478090" y="3890997"/>
            <a:ext cx="239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two </a:t>
            </a:r>
            <a:r>
              <a:rPr lang="en-US" sz="2000" dirty="0">
                <a:solidFill>
                  <a:prstClr val="black"/>
                </a:solidFill>
              </a:rPr>
              <a:t>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and </a:t>
            </a:r>
            <a:r>
              <a:rPr lang="en-US" sz="2000" dirty="0">
                <a:solidFill>
                  <a:prstClr val="black"/>
                </a:solidFill>
              </a:rPr>
              <a:t>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 smtClean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39020" y="4368049"/>
            <a:ext cx="1672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65536s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61894" y="4295606"/>
            <a:ext cx="156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1048576s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54664" y="4212323"/>
            <a:ext cx="211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16777216s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82078" y="4183757"/>
            <a:ext cx="219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268435456s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651823" y="4432472"/>
            <a:ext cx="1489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4096s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654236" y="4470141"/>
            <a:ext cx="1196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256s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45942</TotalTime>
  <Words>1691</Words>
  <Application>Microsoft Office PowerPoint</Application>
  <PresentationFormat>On-screen Show (4:3)</PresentationFormat>
  <Paragraphs>456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22 – Algorithmic Analysis &amp; Hexadecimal Numbers</vt:lpstr>
      <vt:lpstr>Last Class We Covered</vt:lpstr>
      <vt:lpstr>Any Questions from Last Time?</vt:lpstr>
      <vt:lpstr>Today’s Objectives</vt:lpstr>
      <vt:lpstr>Hexadecimal Numbers</vt:lpstr>
      <vt:lpstr>Decimal Representation</vt:lpstr>
      <vt:lpstr>Binary Representation</vt:lpstr>
      <vt:lpstr>Hexadecimal Representation</vt:lpstr>
      <vt:lpstr>Hexadecimal Representation</vt:lpstr>
      <vt:lpstr>Hex to Binary Conversion</vt:lpstr>
      <vt:lpstr>Hex to Decimal Conversion</vt:lpstr>
      <vt:lpstr>Number System Notation</vt:lpstr>
      <vt:lpstr>Run Time</vt:lpstr>
      <vt:lpstr>Alphabetizing a Bookshelf</vt:lpstr>
      <vt:lpstr>Run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Bubble Sort Run Time</vt:lpstr>
      <vt:lpstr>Selection Sort Run Time</vt:lpstr>
      <vt:lpstr>Selection Sort Run Time</vt:lpstr>
      <vt:lpstr>Quicksort Run Time</vt:lpstr>
      <vt:lpstr>Quicksort Run Time</vt:lpstr>
      <vt:lpstr>Different Run Times</vt:lpstr>
      <vt:lpstr>Asymptotic Analysis</vt:lpstr>
      <vt:lpstr>What is “Big O” Notation?</vt:lpstr>
      <vt:lpstr>A Simple Example</vt:lpstr>
      <vt:lpstr>Simplification</vt:lpstr>
      <vt:lpstr>Asymptotic Analysis</vt:lpstr>
      <vt:lpstr>Worst Case vs Best Case</vt:lpstr>
      <vt:lpstr>Bubble Sort Run Times</vt:lpstr>
      <vt:lpstr>Quicksort Run Times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PowerPoint Presentation</vt:lpstr>
      <vt:lpstr>Final Exam Locations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491</cp:revision>
  <dcterms:created xsi:type="dcterms:W3CDTF">2014-05-05T14:25:42Z</dcterms:created>
  <dcterms:modified xsi:type="dcterms:W3CDTF">2019-05-07T13:34:22Z</dcterms:modified>
</cp:coreProperties>
</file>